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9" r:id="rId4"/>
    <p:sldId id="258" r:id="rId5"/>
    <p:sldId id="260" r:id="rId6"/>
    <p:sldId id="261" r:id="rId7"/>
    <p:sldId id="263" r:id="rId8"/>
    <p:sldId id="264" r:id="rId9"/>
    <p:sldId id="265" r:id="rId10"/>
    <p:sldId id="266" r:id="rId11"/>
    <p:sldId id="268" r:id="rId12"/>
    <p:sldId id="269" r:id="rId13"/>
    <p:sldId id="270" r:id="rId14"/>
    <p:sldId id="274" r:id="rId15"/>
    <p:sldId id="275"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92"/>
  </p:normalViewPr>
  <p:slideViewPr>
    <p:cSldViewPr snapToGrid="0" snapToObjects="1">
      <p:cViewPr varScale="1">
        <p:scale>
          <a:sx n="119" d="100"/>
          <a:sy n="119" d="100"/>
        </p:scale>
        <p:origin x="31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tif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1076989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1A5CACF6-26BC-2F41-A7D7-0F747808F3D4}" type="datetimeFigureOut">
              <a:rPr lang="en-US" smtClean="0"/>
              <a:t>10/23/20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1298221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11652536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3209715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22085207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3104362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2893291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24019720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4156702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36651714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23249865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1A5CACF6-26BC-2F41-A7D7-0F747808F3D4}" type="datetimeFigureOut">
              <a:rPr lang="en-US" smtClean="0"/>
              <a:t>10/23/20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4245040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1A5CACF6-26BC-2F41-A7D7-0F747808F3D4}" type="datetimeFigureOut">
              <a:rPr lang="en-US" smtClean="0"/>
              <a:t>10/23/20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3435968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1106885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2813635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1A5CACF6-26BC-2F41-A7D7-0F747808F3D4}" type="datetimeFigureOut">
              <a:rPr lang="en-US" smtClean="0"/>
              <a:t>10/23/20</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2956885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1A5CACF6-26BC-2F41-A7D7-0F747808F3D4}" type="datetimeFigureOut">
              <a:rPr lang="en-US" smtClean="0"/>
              <a:t>10/23/20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048577-1418-F147-A174-8EFFE7C5162C}" type="slidenum">
              <a:rPr lang="en-US" smtClean="0"/>
              <a:t>‹#›</a:t>
            </a:fld>
            <a:endParaRPr lang="en-US"/>
          </a:p>
        </p:txBody>
      </p:sp>
    </p:spTree>
    <p:extLst>
      <p:ext uri="{BB962C8B-B14F-4D97-AF65-F5344CB8AC3E}">
        <p14:creationId xmlns:p14="http://schemas.microsoft.com/office/powerpoint/2010/main" val="3587112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A5CACF6-26BC-2F41-A7D7-0F747808F3D4}" type="datetimeFigureOut">
              <a:rPr lang="en-US" smtClean="0"/>
              <a:t>10/23/20</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B048577-1418-F147-A174-8EFFE7C5162C}" type="slidenum">
              <a:rPr lang="en-US" smtClean="0"/>
              <a:t>‹#›</a:t>
            </a:fld>
            <a:endParaRPr lang="en-US"/>
          </a:p>
        </p:txBody>
      </p:sp>
    </p:spTree>
    <p:extLst>
      <p:ext uri="{BB962C8B-B14F-4D97-AF65-F5344CB8AC3E}">
        <p14:creationId xmlns:p14="http://schemas.microsoft.com/office/powerpoint/2010/main" val="255372457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flask.palletsprojects.com/en/1.1.x/" TargetMode="External"/><Relationship Id="rId2" Type="http://schemas.openxmlformats.org/officeDocument/2006/relationships/hyperlink" Target="https://jsonapi.org/" TargetMode="External"/><Relationship Id="rId1" Type="http://schemas.openxmlformats.org/officeDocument/2006/relationships/slideLayout" Target="../slideLayouts/slideLayout2.xml"/><Relationship Id="rId6" Type="http://schemas.openxmlformats.org/officeDocument/2006/relationships/hyperlink" Target="https://arxiv.org/pdf/1612.01556.pdf" TargetMode="External"/><Relationship Id="rId5" Type="http://schemas.openxmlformats.org/officeDocument/2006/relationships/hyperlink" Target="https://dash.plotly.com/" TargetMode="External"/><Relationship Id="rId4" Type="http://schemas.openxmlformats.org/officeDocument/2006/relationships/hyperlink" Target="https://developer.twitter.com/e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7DF66-6EA1-A24D-A660-9F3338E690D3}"/>
              </a:ext>
            </a:extLst>
          </p:cNvPr>
          <p:cNvSpPr>
            <a:spLocks noGrp="1"/>
          </p:cNvSpPr>
          <p:nvPr>
            <p:ph type="ctrTitle"/>
          </p:nvPr>
        </p:nvSpPr>
        <p:spPr>
          <a:xfrm>
            <a:off x="1524000" y="157655"/>
            <a:ext cx="9144000" cy="1929161"/>
          </a:xfrm>
        </p:spPr>
        <p:txBody>
          <a:bodyPr/>
          <a:lstStyle/>
          <a:p>
            <a:r>
              <a:rPr lang="en-US" dirty="0"/>
              <a:t>Sentimental Analysis And Prediction Tool</a:t>
            </a:r>
          </a:p>
        </p:txBody>
      </p:sp>
      <p:sp>
        <p:nvSpPr>
          <p:cNvPr id="3" name="Subtitle 2">
            <a:extLst>
              <a:ext uri="{FF2B5EF4-FFF2-40B4-BE49-F238E27FC236}">
                <a16:creationId xmlns:a16="http://schemas.microsoft.com/office/drawing/2014/main" id="{6992B911-D4C2-FB4F-B8DA-15B662BD1306}"/>
              </a:ext>
            </a:extLst>
          </p:cNvPr>
          <p:cNvSpPr>
            <a:spLocks noGrp="1"/>
          </p:cNvSpPr>
          <p:nvPr>
            <p:ph type="subTitle" idx="1"/>
          </p:nvPr>
        </p:nvSpPr>
        <p:spPr>
          <a:xfrm>
            <a:off x="1296441" y="2341143"/>
            <a:ext cx="9144000" cy="4817327"/>
          </a:xfrm>
        </p:spPr>
        <p:txBody>
          <a:bodyPr>
            <a:normAutofit/>
          </a:bodyPr>
          <a:lstStyle/>
          <a:p>
            <a:pPr algn="r"/>
            <a:r>
              <a:rPr lang="en-US" dirty="0"/>
              <a:t>Kushal Master (17dcs028)</a:t>
            </a:r>
          </a:p>
          <a:p>
            <a:pPr algn="r"/>
            <a:r>
              <a:rPr lang="en-US" dirty="0"/>
              <a:t> Prince Makwana(17dcs027)</a:t>
            </a:r>
          </a:p>
          <a:p>
            <a:pPr algn="r"/>
            <a:r>
              <a:rPr lang="en-US" dirty="0"/>
              <a:t> Pritul Dave(17dcs008)</a:t>
            </a:r>
          </a:p>
          <a:p>
            <a:pPr algn="l"/>
            <a:r>
              <a:rPr lang="en-US" dirty="0"/>
              <a:t>Guided by:-Mohammed </a:t>
            </a:r>
            <a:r>
              <a:rPr lang="en-US" dirty="0" err="1"/>
              <a:t>bohara</a:t>
            </a:r>
            <a:endParaRPr lang="en-US" dirty="0"/>
          </a:p>
          <a:p>
            <a:pPr algn="l"/>
            <a:endParaRPr lang="en-US" dirty="0"/>
          </a:p>
          <a:p>
            <a:pPr algn="l"/>
            <a:endParaRPr lang="en-US" dirty="0"/>
          </a:p>
          <a:p>
            <a:pPr algn="l"/>
            <a:endParaRPr lang="en-US" dirty="0"/>
          </a:p>
        </p:txBody>
      </p:sp>
    </p:spTree>
    <p:extLst>
      <p:ext uri="{BB962C8B-B14F-4D97-AF65-F5344CB8AC3E}">
        <p14:creationId xmlns:p14="http://schemas.microsoft.com/office/powerpoint/2010/main" val="1797784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2E613-52BE-8243-A126-7BF7E399D3AC}"/>
              </a:ext>
            </a:extLst>
          </p:cNvPr>
          <p:cNvSpPr>
            <a:spLocks noGrp="1"/>
          </p:cNvSpPr>
          <p:nvPr>
            <p:ph type="title"/>
          </p:nvPr>
        </p:nvSpPr>
        <p:spPr/>
        <p:txBody>
          <a:bodyPr/>
          <a:lstStyle/>
          <a:p>
            <a:r>
              <a:rPr lang="en-IN" b="1" dirty="0"/>
              <a:t>Implementation Details.</a:t>
            </a:r>
            <a:endParaRPr lang="en-US" dirty="0"/>
          </a:p>
        </p:txBody>
      </p:sp>
      <p:sp>
        <p:nvSpPr>
          <p:cNvPr id="3" name="Content Placeholder 2">
            <a:extLst>
              <a:ext uri="{FF2B5EF4-FFF2-40B4-BE49-F238E27FC236}">
                <a16:creationId xmlns:a16="http://schemas.microsoft.com/office/drawing/2014/main" id="{031B7E12-4A35-6948-BEAB-74125C8744CF}"/>
              </a:ext>
            </a:extLst>
          </p:cNvPr>
          <p:cNvSpPr>
            <a:spLocks noGrp="1"/>
          </p:cNvSpPr>
          <p:nvPr>
            <p:ph idx="1"/>
          </p:nvPr>
        </p:nvSpPr>
        <p:spPr/>
        <p:txBody>
          <a:bodyPr/>
          <a:lstStyle/>
          <a:p>
            <a:pPr marL="0" indent="0">
              <a:buNone/>
            </a:pPr>
            <a:r>
              <a:rPr lang="en-US" dirty="0"/>
              <a:t>For implementing we have used</a:t>
            </a:r>
          </a:p>
          <a:p>
            <a:r>
              <a:rPr lang="en-US" dirty="0"/>
              <a:t>Python 3.x</a:t>
            </a:r>
          </a:p>
          <a:p>
            <a:r>
              <a:rPr lang="en-US" dirty="0"/>
              <a:t>Flask </a:t>
            </a:r>
          </a:p>
          <a:p>
            <a:r>
              <a:rPr lang="en-US" dirty="0"/>
              <a:t>Natural Language Processing</a:t>
            </a:r>
          </a:p>
          <a:p>
            <a:r>
              <a:rPr lang="en-US" dirty="0"/>
              <a:t>Twitter API</a:t>
            </a:r>
          </a:p>
          <a:p>
            <a:r>
              <a:rPr lang="en-US" dirty="0"/>
              <a:t>HTML/CSS/Bootstrap</a:t>
            </a:r>
          </a:p>
          <a:p>
            <a:r>
              <a:rPr lang="en-US" dirty="0" err="1"/>
              <a:t>Jquery</a:t>
            </a:r>
            <a:r>
              <a:rPr lang="en-US" dirty="0"/>
              <a:t> and JS</a:t>
            </a:r>
          </a:p>
          <a:p>
            <a:r>
              <a:rPr lang="en-US" dirty="0"/>
              <a:t>Dash </a:t>
            </a:r>
            <a:r>
              <a:rPr lang="en-US" dirty="0" err="1"/>
              <a:t>Plotly</a:t>
            </a:r>
            <a:endParaRPr lang="en-US" dirty="0"/>
          </a:p>
          <a:p>
            <a:endParaRPr lang="en-US" dirty="0"/>
          </a:p>
        </p:txBody>
      </p:sp>
    </p:spTree>
    <p:extLst>
      <p:ext uri="{BB962C8B-B14F-4D97-AF65-F5344CB8AC3E}">
        <p14:creationId xmlns:p14="http://schemas.microsoft.com/office/powerpoint/2010/main" val="6729821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C6F65-A35B-E04F-8DD3-8D5FECD0F4A3}"/>
              </a:ext>
            </a:extLst>
          </p:cNvPr>
          <p:cNvSpPr>
            <a:spLocks noGrp="1"/>
          </p:cNvSpPr>
          <p:nvPr>
            <p:ph type="title"/>
          </p:nvPr>
        </p:nvSpPr>
        <p:spPr/>
        <p:txBody>
          <a:bodyPr/>
          <a:lstStyle/>
          <a:p>
            <a:r>
              <a:rPr lang="en-IN" b="1" dirty="0"/>
              <a:t>Testing Scenarios.</a:t>
            </a:r>
            <a:endParaRPr lang="en-US" dirty="0"/>
          </a:p>
        </p:txBody>
      </p:sp>
      <p:pic>
        <p:nvPicPr>
          <p:cNvPr id="7" name="Content Placeholder 6">
            <a:extLst>
              <a:ext uri="{FF2B5EF4-FFF2-40B4-BE49-F238E27FC236}">
                <a16:creationId xmlns:a16="http://schemas.microsoft.com/office/drawing/2014/main" id="{4F28A7FA-DA02-9E46-8912-72F217B0955E}"/>
              </a:ext>
            </a:extLst>
          </p:cNvPr>
          <p:cNvPicPr>
            <a:picLocks noGrp="1" noChangeAspect="1"/>
          </p:cNvPicPr>
          <p:nvPr>
            <p:ph idx="1"/>
          </p:nvPr>
        </p:nvPicPr>
        <p:blipFill>
          <a:blip r:embed="rId2"/>
          <a:stretch>
            <a:fillRect/>
          </a:stretch>
        </p:blipFill>
        <p:spPr>
          <a:xfrm>
            <a:off x="387969" y="1498600"/>
            <a:ext cx="5634520" cy="2665896"/>
          </a:xfrm>
          <a:prstGeom prst="rect">
            <a:avLst/>
          </a:prstGeom>
        </p:spPr>
      </p:pic>
      <p:pic>
        <p:nvPicPr>
          <p:cNvPr id="8" name="Picture 7">
            <a:extLst>
              <a:ext uri="{FF2B5EF4-FFF2-40B4-BE49-F238E27FC236}">
                <a16:creationId xmlns:a16="http://schemas.microsoft.com/office/drawing/2014/main" id="{A252D8E8-F496-8448-A3AD-731E040EEB66}"/>
              </a:ext>
            </a:extLst>
          </p:cNvPr>
          <p:cNvPicPr>
            <a:picLocks noChangeAspect="1"/>
          </p:cNvPicPr>
          <p:nvPr/>
        </p:nvPicPr>
        <p:blipFill>
          <a:blip r:embed="rId3"/>
          <a:stretch>
            <a:fillRect/>
          </a:stretch>
        </p:blipFill>
        <p:spPr>
          <a:xfrm>
            <a:off x="6169513" y="1324871"/>
            <a:ext cx="5546851" cy="3922990"/>
          </a:xfrm>
          <a:prstGeom prst="rect">
            <a:avLst/>
          </a:prstGeom>
        </p:spPr>
      </p:pic>
    </p:spTree>
    <p:extLst>
      <p:ext uri="{BB962C8B-B14F-4D97-AF65-F5344CB8AC3E}">
        <p14:creationId xmlns:p14="http://schemas.microsoft.com/office/powerpoint/2010/main" val="1003507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EE380-147B-AC4C-88ED-A846C973D5FA}"/>
              </a:ext>
            </a:extLst>
          </p:cNvPr>
          <p:cNvSpPr>
            <a:spLocks noGrp="1"/>
          </p:cNvSpPr>
          <p:nvPr>
            <p:ph type="title"/>
          </p:nvPr>
        </p:nvSpPr>
        <p:spPr/>
        <p:txBody>
          <a:bodyPr/>
          <a:lstStyle/>
          <a:p>
            <a:r>
              <a:rPr lang="en-US" dirty="0"/>
              <a:t>Testing scenario</a:t>
            </a:r>
          </a:p>
        </p:txBody>
      </p:sp>
      <p:pic>
        <p:nvPicPr>
          <p:cNvPr id="4" name="Content Placeholder 3">
            <a:extLst>
              <a:ext uri="{FF2B5EF4-FFF2-40B4-BE49-F238E27FC236}">
                <a16:creationId xmlns:a16="http://schemas.microsoft.com/office/drawing/2014/main" id="{A3E97329-9EEB-FF42-9049-4E9C5226A229}"/>
              </a:ext>
            </a:extLst>
          </p:cNvPr>
          <p:cNvPicPr>
            <a:picLocks noGrp="1" noChangeAspect="1"/>
          </p:cNvPicPr>
          <p:nvPr>
            <p:ph idx="1"/>
          </p:nvPr>
        </p:nvPicPr>
        <p:blipFill>
          <a:blip r:embed="rId2"/>
          <a:stretch>
            <a:fillRect/>
          </a:stretch>
        </p:blipFill>
        <p:spPr>
          <a:xfrm>
            <a:off x="438921" y="1561478"/>
            <a:ext cx="5657079" cy="3755957"/>
          </a:xfrm>
          <a:prstGeom prst="rect">
            <a:avLst/>
          </a:prstGeom>
        </p:spPr>
      </p:pic>
      <p:pic>
        <p:nvPicPr>
          <p:cNvPr id="5" name="Picture 4">
            <a:extLst>
              <a:ext uri="{FF2B5EF4-FFF2-40B4-BE49-F238E27FC236}">
                <a16:creationId xmlns:a16="http://schemas.microsoft.com/office/drawing/2014/main" id="{292A47E4-7373-C64E-A0FE-50C677E0949D}"/>
              </a:ext>
            </a:extLst>
          </p:cNvPr>
          <p:cNvPicPr>
            <a:picLocks noChangeAspect="1"/>
          </p:cNvPicPr>
          <p:nvPr/>
        </p:nvPicPr>
        <p:blipFill>
          <a:blip r:embed="rId3"/>
          <a:stretch>
            <a:fillRect/>
          </a:stretch>
        </p:blipFill>
        <p:spPr>
          <a:xfrm>
            <a:off x="6325979" y="1561477"/>
            <a:ext cx="5647083" cy="3527357"/>
          </a:xfrm>
          <a:prstGeom prst="rect">
            <a:avLst/>
          </a:prstGeom>
        </p:spPr>
      </p:pic>
    </p:spTree>
    <p:extLst>
      <p:ext uri="{BB962C8B-B14F-4D97-AF65-F5344CB8AC3E}">
        <p14:creationId xmlns:p14="http://schemas.microsoft.com/office/powerpoint/2010/main" val="22233226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A1034-CD49-3446-8D9A-6974273B2D31}"/>
              </a:ext>
            </a:extLst>
          </p:cNvPr>
          <p:cNvSpPr>
            <a:spLocks noGrp="1"/>
          </p:cNvSpPr>
          <p:nvPr>
            <p:ph type="title"/>
          </p:nvPr>
        </p:nvSpPr>
        <p:spPr/>
        <p:txBody>
          <a:bodyPr/>
          <a:lstStyle/>
          <a:p>
            <a:r>
              <a:rPr lang="en-IN" b="1" dirty="0"/>
              <a:t>Demonstration</a:t>
            </a:r>
            <a:endParaRPr lang="en-US" dirty="0"/>
          </a:p>
        </p:txBody>
      </p:sp>
      <p:sp>
        <p:nvSpPr>
          <p:cNvPr id="3" name="Content Placeholder 2">
            <a:extLst>
              <a:ext uri="{FF2B5EF4-FFF2-40B4-BE49-F238E27FC236}">
                <a16:creationId xmlns:a16="http://schemas.microsoft.com/office/drawing/2014/main" id="{7F088A74-BDE7-B446-948A-4492335DA196}"/>
              </a:ext>
            </a:extLst>
          </p:cNvPr>
          <p:cNvSpPr>
            <a:spLocks noGrp="1"/>
          </p:cNvSpPr>
          <p:nvPr>
            <p:ph idx="1"/>
          </p:nvPr>
        </p:nvSpPr>
        <p:spPr/>
        <p:txBody>
          <a:bodyPr/>
          <a:lstStyle/>
          <a:p>
            <a:endParaRPr lang="en-US"/>
          </a:p>
        </p:txBody>
      </p:sp>
      <p:pic>
        <p:nvPicPr>
          <p:cNvPr id="1026" name="Picture 2" descr="Screenshot 2020-04-19 at 11 37 55 AM">
            <a:extLst>
              <a:ext uri="{FF2B5EF4-FFF2-40B4-BE49-F238E27FC236}">
                <a16:creationId xmlns:a16="http://schemas.microsoft.com/office/drawing/2014/main" id="{EB00924B-5E55-DE4D-85F9-B87640C9DE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66951"/>
            <a:ext cx="5854289" cy="333780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Screenshot 2020-04-19 at 11 40 39 AM">
            <a:extLst>
              <a:ext uri="{FF2B5EF4-FFF2-40B4-BE49-F238E27FC236}">
                <a16:creationId xmlns:a16="http://schemas.microsoft.com/office/drawing/2014/main" id="{86194F42-0BDF-FA46-9494-8C37280B2E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46284" y="1666951"/>
            <a:ext cx="5765611" cy="3337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4288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39568-4EA7-9A45-94EF-3AFB5D3DCA28}"/>
              </a:ext>
            </a:extLst>
          </p:cNvPr>
          <p:cNvSpPr>
            <a:spLocks noGrp="1"/>
          </p:cNvSpPr>
          <p:nvPr>
            <p:ph type="title"/>
          </p:nvPr>
        </p:nvSpPr>
        <p:spPr/>
        <p:txBody>
          <a:bodyPr/>
          <a:lstStyle/>
          <a:p>
            <a:r>
              <a:rPr lang="en-US" dirty="0"/>
              <a:t>Demonstration</a:t>
            </a:r>
          </a:p>
        </p:txBody>
      </p:sp>
      <p:sp>
        <p:nvSpPr>
          <p:cNvPr id="3" name="Content Placeholder 2">
            <a:extLst>
              <a:ext uri="{FF2B5EF4-FFF2-40B4-BE49-F238E27FC236}">
                <a16:creationId xmlns:a16="http://schemas.microsoft.com/office/drawing/2014/main" id="{C3D24621-27BD-0042-BC77-5E5F237C7068}"/>
              </a:ext>
            </a:extLst>
          </p:cNvPr>
          <p:cNvSpPr>
            <a:spLocks noGrp="1"/>
          </p:cNvSpPr>
          <p:nvPr>
            <p:ph idx="1"/>
          </p:nvPr>
        </p:nvSpPr>
        <p:spPr/>
        <p:txBody>
          <a:bodyPr/>
          <a:lstStyle/>
          <a:p>
            <a:endParaRPr lang="en-US"/>
          </a:p>
        </p:txBody>
      </p:sp>
      <p:pic>
        <p:nvPicPr>
          <p:cNvPr id="2050" name="Picture 2" descr="Screenshot 2020-04-19 at 11 37 42 AM">
            <a:extLst>
              <a:ext uri="{FF2B5EF4-FFF2-40B4-BE49-F238E27FC236}">
                <a16:creationId xmlns:a16="http://schemas.microsoft.com/office/drawing/2014/main" id="{E4066052-B8DE-7447-9A61-3999196897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73076"/>
            <a:ext cx="6194332" cy="353167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Screenshot 2020-04-19 at 11 37 31 AM">
            <a:extLst>
              <a:ext uri="{FF2B5EF4-FFF2-40B4-BE49-F238E27FC236}">
                <a16:creationId xmlns:a16="http://schemas.microsoft.com/office/drawing/2014/main" id="{D73F296A-D20C-2E4A-9FD3-E069DBE2BD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8472" y="2958353"/>
            <a:ext cx="6839728" cy="3899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98080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9CB43-A282-5141-BEFD-A6ED406CA220}"/>
              </a:ext>
            </a:extLst>
          </p:cNvPr>
          <p:cNvSpPr>
            <a:spLocks noGrp="1"/>
          </p:cNvSpPr>
          <p:nvPr>
            <p:ph type="title"/>
          </p:nvPr>
        </p:nvSpPr>
        <p:spPr/>
        <p:txBody>
          <a:bodyPr/>
          <a:lstStyle/>
          <a:p>
            <a:r>
              <a:rPr lang="en-US" dirty="0"/>
              <a:t>Demonstration</a:t>
            </a:r>
          </a:p>
        </p:txBody>
      </p:sp>
      <p:sp>
        <p:nvSpPr>
          <p:cNvPr id="3" name="Content Placeholder 2">
            <a:extLst>
              <a:ext uri="{FF2B5EF4-FFF2-40B4-BE49-F238E27FC236}">
                <a16:creationId xmlns:a16="http://schemas.microsoft.com/office/drawing/2014/main" id="{334E4B7C-5961-8348-A88E-6734598E4A9C}"/>
              </a:ext>
            </a:extLst>
          </p:cNvPr>
          <p:cNvSpPr>
            <a:spLocks noGrp="1"/>
          </p:cNvSpPr>
          <p:nvPr>
            <p:ph idx="1"/>
          </p:nvPr>
        </p:nvSpPr>
        <p:spPr/>
        <p:txBody>
          <a:bodyPr/>
          <a:lstStyle/>
          <a:p>
            <a:endParaRPr lang="en-US"/>
          </a:p>
        </p:txBody>
      </p:sp>
      <p:pic>
        <p:nvPicPr>
          <p:cNvPr id="3074" name="Picture 2" descr="Untitled 2">
            <a:extLst>
              <a:ext uri="{FF2B5EF4-FFF2-40B4-BE49-F238E27FC236}">
                <a16:creationId xmlns:a16="http://schemas.microsoft.com/office/drawing/2014/main" id="{77E42ED0-3EC4-9443-876A-A02A1F66D9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111" y="1601443"/>
            <a:ext cx="10391887" cy="50984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0560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D04FF-3AF9-4748-A453-03A0F2D80210}"/>
              </a:ext>
            </a:extLst>
          </p:cNvPr>
          <p:cNvSpPr>
            <a:spLocks noGrp="1"/>
          </p:cNvSpPr>
          <p:nvPr>
            <p:ph type="title"/>
          </p:nvPr>
        </p:nvSpPr>
        <p:spPr/>
        <p:txBody>
          <a:bodyPr/>
          <a:lstStyle/>
          <a:p>
            <a:r>
              <a:rPr lang="en-IN" b="1" dirty="0"/>
              <a:t>Limitations and Future Scope</a:t>
            </a:r>
            <a:endParaRPr lang="en-US" dirty="0"/>
          </a:p>
        </p:txBody>
      </p:sp>
      <p:sp>
        <p:nvSpPr>
          <p:cNvPr id="3" name="Content Placeholder 2">
            <a:extLst>
              <a:ext uri="{FF2B5EF4-FFF2-40B4-BE49-F238E27FC236}">
                <a16:creationId xmlns:a16="http://schemas.microsoft.com/office/drawing/2014/main" id="{C663261C-2D71-7F4F-A496-7855CD9AAD68}"/>
              </a:ext>
            </a:extLst>
          </p:cNvPr>
          <p:cNvSpPr>
            <a:spLocks noGrp="1"/>
          </p:cNvSpPr>
          <p:nvPr>
            <p:ph idx="1"/>
          </p:nvPr>
        </p:nvSpPr>
        <p:spPr>
          <a:xfrm>
            <a:off x="1104293" y="1758628"/>
            <a:ext cx="8946541" cy="4195481"/>
          </a:xfrm>
        </p:spPr>
        <p:txBody>
          <a:bodyPr/>
          <a:lstStyle/>
          <a:p>
            <a:pPr marL="0" indent="0">
              <a:buNone/>
            </a:pPr>
            <a:r>
              <a:rPr lang="en-US" sz="2400" dirty="0"/>
              <a:t>Limitation</a:t>
            </a:r>
          </a:p>
          <a:p>
            <a:r>
              <a:rPr lang="en-US" dirty="0"/>
              <a:t>API keys </a:t>
            </a:r>
          </a:p>
          <a:p>
            <a:r>
              <a:rPr lang="en-US" dirty="0"/>
              <a:t>real time tweets not be given</a:t>
            </a:r>
          </a:p>
          <a:p>
            <a:r>
              <a:rPr lang="en-US" dirty="0"/>
              <a:t>Account for twitter required to purchase </a:t>
            </a:r>
          </a:p>
          <a:p>
            <a:pPr marL="0" indent="0">
              <a:buNone/>
            </a:pPr>
            <a:r>
              <a:rPr lang="en-US" sz="2400" dirty="0"/>
              <a:t>Future scope:-</a:t>
            </a:r>
          </a:p>
          <a:p>
            <a:r>
              <a:rPr lang="en-US" dirty="0"/>
              <a:t>Taking more features for analysis from twitter</a:t>
            </a:r>
          </a:p>
        </p:txBody>
      </p:sp>
    </p:spTree>
    <p:extLst>
      <p:ext uri="{BB962C8B-B14F-4D97-AF65-F5344CB8AC3E}">
        <p14:creationId xmlns:p14="http://schemas.microsoft.com/office/powerpoint/2010/main" val="37239293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34770-40B9-8F4A-939B-D7ED87D9D8C9}"/>
              </a:ext>
            </a:extLst>
          </p:cNvPr>
          <p:cNvSpPr>
            <a:spLocks noGrp="1"/>
          </p:cNvSpPr>
          <p:nvPr>
            <p:ph type="title"/>
          </p:nvPr>
        </p:nvSpPr>
        <p:spPr/>
        <p:txBody>
          <a:bodyPr/>
          <a:lstStyle/>
          <a:p>
            <a:r>
              <a:rPr lang="en-IN" b="1" dirty="0"/>
              <a:t>Conclusion</a:t>
            </a:r>
            <a:endParaRPr lang="en-US" dirty="0"/>
          </a:p>
        </p:txBody>
      </p:sp>
      <p:sp>
        <p:nvSpPr>
          <p:cNvPr id="3" name="Content Placeholder 2">
            <a:extLst>
              <a:ext uri="{FF2B5EF4-FFF2-40B4-BE49-F238E27FC236}">
                <a16:creationId xmlns:a16="http://schemas.microsoft.com/office/drawing/2014/main" id="{F76ACCC8-754D-B249-9645-CB81144ECD5B}"/>
              </a:ext>
            </a:extLst>
          </p:cNvPr>
          <p:cNvSpPr>
            <a:spLocks noGrp="1"/>
          </p:cNvSpPr>
          <p:nvPr>
            <p:ph idx="1"/>
          </p:nvPr>
        </p:nvSpPr>
        <p:spPr/>
        <p:txBody>
          <a:bodyPr>
            <a:normAutofit/>
          </a:bodyPr>
          <a:lstStyle/>
          <a:p>
            <a:pPr algn="just"/>
            <a:r>
              <a:rPr lang="en-US" dirty="0"/>
              <a:t>In multi social era the perception of different people is different and give different reviews so we analyze the sentiment of the people and apply the business intelligence logics on this positive, negative and neutral sentiments to transform this raw data into meaningful and useful information which enable more effective strategic, tactical, and operational insights and decision-making</a:t>
            </a:r>
          </a:p>
        </p:txBody>
      </p:sp>
    </p:spTree>
    <p:extLst>
      <p:ext uri="{BB962C8B-B14F-4D97-AF65-F5344CB8AC3E}">
        <p14:creationId xmlns:p14="http://schemas.microsoft.com/office/powerpoint/2010/main" val="2984278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8DF32-9FA6-9F46-9676-FFBECC005BB3}"/>
              </a:ext>
            </a:extLst>
          </p:cNvPr>
          <p:cNvSpPr>
            <a:spLocks noGrp="1"/>
          </p:cNvSpPr>
          <p:nvPr>
            <p:ph type="title"/>
          </p:nvPr>
        </p:nvSpPr>
        <p:spPr/>
        <p:txBody>
          <a:bodyPr/>
          <a:lstStyle/>
          <a:p>
            <a:r>
              <a:rPr lang="en-IN" b="1" dirty="0"/>
              <a:t>References.</a:t>
            </a:r>
            <a:endParaRPr lang="en-US" dirty="0"/>
          </a:p>
        </p:txBody>
      </p:sp>
      <p:sp>
        <p:nvSpPr>
          <p:cNvPr id="3" name="Content Placeholder 2">
            <a:extLst>
              <a:ext uri="{FF2B5EF4-FFF2-40B4-BE49-F238E27FC236}">
                <a16:creationId xmlns:a16="http://schemas.microsoft.com/office/drawing/2014/main" id="{49AA4F0E-601A-634E-8078-8941C2E0C54A}"/>
              </a:ext>
            </a:extLst>
          </p:cNvPr>
          <p:cNvSpPr>
            <a:spLocks noGrp="1"/>
          </p:cNvSpPr>
          <p:nvPr>
            <p:ph idx="1"/>
          </p:nvPr>
        </p:nvSpPr>
        <p:spPr/>
        <p:txBody>
          <a:bodyPr/>
          <a:lstStyle/>
          <a:p>
            <a:r>
              <a:rPr lang="en-US" dirty="0">
                <a:hlinkClick r:id="rId2"/>
              </a:rPr>
              <a:t>https://jsonapi.org/</a:t>
            </a:r>
            <a:endParaRPr lang="en-US" dirty="0"/>
          </a:p>
          <a:p>
            <a:r>
              <a:rPr lang="en-IN" dirty="0">
                <a:hlinkClick r:id="rId3"/>
              </a:rPr>
              <a:t>https://flask.palletsprojects.com/en/1.1.x/</a:t>
            </a:r>
            <a:endParaRPr lang="en-IN" dirty="0"/>
          </a:p>
          <a:p>
            <a:r>
              <a:rPr lang="en-IN" dirty="0">
                <a:hlinkClick r:id="rId4"/>
              </a:rPr>
              <a:t>https://developer.twitter.com/en</a:t>
            </a:r>
            <a:endParaRPr lang="en-IN" dirty="0"/>
          </a:p>
          <a:p>
            <a:r>
              <a:rPr lang="en-IN" dirty="0">
                <a:hlinkClick r:id="rId5"/>
              </a:rPr>
              <a:t>https://dash.plotly.com/</a:t>
            </a:r>
            <a:endParaRPr lang="en-IN" dirty="0"/>
          </a:p>
          <a:p>
            <a:r>
              <a:rPr lang="en-IN" dirty="0">
                <a:hlinkClick r:id="rId6"/>
              </a:rPr>
              <a:t>https://arxiv.org/pdf/1612.01556.pdf</a:t>
            </a:r>
            <a:endParaRPr lang="en-US" dirty="0"/>
          </a:p>
        </p:txBody>
      </p:sp>
    </p:spTree>
    <p:extLst>
      <p:ext uri="{BB962C8B-B14F-4D97-AF65-F5344CB8AC3E}">
        <p14:creationId xmlns:p14="http://schemas.microsoft.com/office/powerpoint/2010/main" val="3246634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AC606-FF09-294E-88E7-2CAB5DEDFC89}"/>
              </a:ext>
            </a:extLst>
          </p:cNvPr>
          <p:cNvSpPr>
            <a:spLocks noGrp="1"/>
          </p:cNvSpPr>
          <p:nvPr>
            <p:ph type="title"/>
          </p:nvPr>
        </p:nvSpPr>
        <p:spPr/>
        <p:txBody>
          <a:bodyPr/>
          <a:lstStyle/>
          <a:p>
            <a:r>
              <a:rPr lang="en-US" dirty="0"/>
              <a:t>Background </a:t>
            </a:r>
          </a:p>
        </p:txBody>
      </p:sp>
      <p:sp>
        <p:nvSpPr>
          <p:cNvPr id="3" name="Content Placeholder 2">
            <a:extLst>
              <a:ext uri="{FF2B5EF4-FFF2-40B4-BE49-F238E27FC236}">
                <a16:creationId xmlns:a16="http://schemas.microsoft.com/office/drawing/2014/main" id="{ABE86A27-B258-0F45-9BDF-E99FA3DCF395}"/>
              </a:ext>
            </a:extLst>
          </p:cNvPr>
          <p:cNvSpPr>
            <a:spLocks noGrp="1"/>
          </p:cNvSpPr>
          <p:nvPr>
            <p:ph idx="1"/>
          </p:nvPr>
        </p:nvSpPr>
        <p:spPr>
          <a:xfrm>
            <a:off x="646111" y="1198452"/>
            <a:ext cx="10515600" cy="4831653"/>
          </a:xfrm>
        </p:spPr>
        <p:txBody>
          <a:bodyPr>
            <a:noAutofit/>
          </a:bodyPr>
          <a:lstStyle/>
          <a:p>
            <a:pPr algn="just"/>
            <a:r>
              <a:rPr lang="en-US" sz="2400" dirty="0"/>
              <a:t>In large organization, different groups, teams and customers communicates daily through multiple channels. The perception of overall situation from this communication is difficult to understand. </a:t>
            </a:r>
          </a:p>
          <a:p>
            <a:pPr algn="just"/>
            <a:r>
              <a:rPr lang="en-US" sz="2400" dirty="0"/>
              <a:t>Social Media is key player in communications between large organizations and customers. Customers share their idea of various products and give their feedback on promoting some products which are valuable.</a:t>
            </a:r>
          </a:p>
          <a:p>
            <a:pPr algn="just"/>
            <a:r>
              <a:rPr lang="en-US" sz="2400" dirty="0"/>
              <a:t>This type communications helps large organizations to understand the sentiments of people and can compare their market with other organizations.</a:t>
            </a:r>
          </a:p>
          <a:p>
            <a:pPr algn="just"/>
            <a:r>
              <a:rPr lang="en-US" sz="2400" dirty="0"/>
              <a:t>The Sentiment Analysis and Prediction tool is based on the concept of real time prediction of customer reviews and predict the performance in market. This tool can also be used as prediction for internal working of different departments of large organizations.</a:t>
            </a:r>
          </a:p>
        </p:txBody>
      </p:sp>
    </p:spTree>
    <p:extLst>
      <p:ext uri="{BB962C8B-B14F-4D97-AF65-F5344CB8AC3E}">
        <p14:creationId xmlns:p14="http://schemas.microsoft.com/office/powerpoint/2010/main" val="703146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AB852-C5A1-BA4C-9BA6-147901C7B068}"/>
              </a:ext>
            </a:extLst>
          </p:cNvPr>
          <p:cNvSpPr>
            <a:spLocks noGrp="1"/>
          </p:cNvSpPr>
          <p:nvPr>
            <p:ph type="title"/>
          </p:nvPr>
        </p:nvSpPr>
        <p:spPr/>
        <p:txBody>
          <a:bodyPr/>
          <a:lstStyle/>
          <a:p>
            <a:r>
              <a:rPr lang="en-US" dirty="0"/>
              <a:t>Existing system</a:t>
            </a:r>
          </a:p>
        </p:txBody>
      </p:sp>
      <p:sp>
        <p:nvSpPr>
          <p:cNvPr id="3" name="Content Placeholder 2">
            <a:extLst>
              <a:ext uri="{FF2B5EF4-FFF2-40B4-BE49-F238E27FC236}">
                <a16:creationId xmlns:a16="http://schemas.microsoft.com/office/drawing/2014/main" id="{9C05669F-BD17-714F-B381-EC9453AB47DA}"/>
              </a:ext>
            </a:extLst>
          </p:cNvPr>
          <p:cNvSpPr>
            <a:spLocks noGrp="1"/>
          </p:cNvSpPr>
          <p:nvPr>
            <p:ph idx="1"/>
          </p:nvPr>
        </p:nvSpPr>
        <p:spPr/>
        <p:txBody>
          <a:bodyPr/>
          <a:lstStyle/>
          <a:p>
            <a:pPr algn="just"/>
            <a:r>
              <a:rPr lang="en-IN" dirty="0"/>
              <a:t>Existing approaches to sentiment analysis can be grouped into three main categories: knowledge-based techniques, statistical methods, and hybrid approaches. Knowledge-based techniques classify text by affect categories based on the presence of unambiguous affect words such as happy, sad, afraid, and bored. </a:t>
            </a:r>
          </a:p>
          <a:p>
            <a:pPr algn="just"/>
            <a:r>
              <a:rPr lang="en-IN" dirty="0"/>
              <a:t>Some knowledge bases not only list obvious affect words, but also assign arbitrary words a probable "affinity" to particular emotions.</a:t>
            </a:r>
            <a:endParaRPr lang="en-US" dirty="0"/>
          </a:p>
        </p:txBody>
      </p:sp>
    </p:spTree>
    <p:extLst>
      <p:ext uri="{BB962C8B-B14F-4D97-AF65-F5344CB8AC3E}">
        <p14:creationId xmlns:p14="http://schemas.microsoft.com/office/powerpoint/2010/main" val="730496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9B3-C45E-844F-A4B0-7E1E76CF7FDF}"/>
              </a:ext>
            </a:extLst>
          </p:cNvPr>
          <p:cNvSpPr>
            <a:spLocks noGrp="1"/>
          </p:cNvSpPr>
          <p:nvPr>
            <p:ph type="title"/>
          </p:nvPr>
        </p:nvSpPr>
        <p:spPr/>
        <p:txBody>
          <a:bodyPr/>
          <a:lstStyle/>
          <a:p>
            <a:r>
              <a:rPr lang="en-US" dirty="0"/>
              <a:t>Proposed System</a:t>
            </a:r>
          </a:p>
        </p:txBody>
      </p:sp>
      <p:sp>
        <p:nvSpPr>
          <p:cNvPr id="3" name="Content Placeholder 2">
            <a:extLst>
              <a:ext uri="{FF2B5EF4-FFF2-40B4-BE49-F238E27FC236}">
                <a16:creationId xmlns:a16="http://schemas.microsoft.com/office/drawing/2014/main" id="{2A0B7912-AD13-1044-873D-37219AC56A9F}"/>
              </a:ext>
            </a:extLst>
          </p:cNvPr>
          <p:cNvSpPr>
            <a:spLocks noGrp="1"/>
          </p:cNvSpPr>
          <p:nvPr>
            <p:ph idx="1"/>
          </p:nvPr>
        </p:nvSpPr>
        <p:spPr>
          <a:xfrm>
            <a:off x="838200" y="1583473"/>
            <a:ext cx="10515600" cy="4593490"/>
          </a:xfrm>
        </p:spPr>
        <p:txBody>
          <a:bodyPr>
            <a:normAutofit/>
          </a:bodyPr>
          <a:lstStyle/>
          <a:p>
            <a:pPr marL="0" indent="0" algn="just">
              <a:buNone/>
            </a:pPr>
            <a:r>
              <a:rPr lang="en-IN" dirty="0"/>
              <a:t>Statistical methods leverage elements from machine learning where we do</a:t>
            </a:r>
          </a:p>
          <a:p>
            <a:pPr marL="0" indent="0" algn="just">
              <a:buNone/>
            </a:pPr>
            <a:r>
              <a:rPr lang="en-US" dirty="0"/>
              <a:t>Sentiment Classification:-</a:t>
            </a:r>
          </a:p>
          <a:p>
            <a:pPr algn="just"/>
            <a:r>
              <a:rPr lang="en-US" dirty="0"/>
              <a:t>Positive sentiments</a:t>
            </a:r>
          </a:p>
          <a:p>
            <a:pPr algn="just"/>
            <a:r>
              <a:rPr lang="en-US" dirty="0"/>
              <a:t>Negative sentiments</a:t>
            </a:r>
          </a:p>
          <a:p>
            <a:pPr marL="0" indent="0" algn="just">
              <a:buNone/>
            </a:pPr>
            <a:r>
              <a:rPr lang="en-US" dirty="0"/>
              <a:t>At initial stage, Natural language processing (NLP) will be used but if we want to classify a sentence as positive, negative or neutral then in such case, NLP may not give accurate results. </a:t>
            </a:r>
          </a:p>
          <a:p>
            <a:pPr marL="0" indent="0" algn="just">
              <a:buNone/>
            </a:pPr>
            <a:r>
              <a:rPr lang="en-US" dirty="0"/>
              <a:t>As the system matures with large amount of data, a neural network model can be trained to predict the sentiments. </a:t>
            </a:r>
          </a:p>
          <a:p>
            <a:pPr marL="0" indent="0" algn="just">
              <a:buNone/>
            </a:pPr>
            <a:r>
              <a:rPr lang="en-US" dirty="0"/>
              <a:t>The input would be the csv file, based on the input received, the processing of the input is done and classified sentiments are displayed.</a:t>
            </a:r>
          </a:p>
        </p:txBody>
      </p:sp>
    </p:spTree>
    <p:extLst>
      <p:ext uri="{BB962C8B-B14F-4D97-AF65-F5344CB8AC3E}">
        <p14:creationId xmlns:p14="http://schemas.microsoft.com/office/powerpoint/2010/main" val="4171918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1E6F9-83FA-EF4D-8B50-47E804AACC9D}"/>
              </a:ext>
            </a:extLst>
          </p:cNvPr>
          <p:cNvSpPr>
            <a:spLocks noGrp="1"/>
          </p:cNvSpPr>
          <p:nvPr>
            <p:ph type="title"/>
          </p:nvPr>
        </p:nvSpPr>
        <p:spPr/>
        <p:txBody>
          <a:bodyPr/>
          <a:lstStyle/>
          <a:p>
            <a:r>
              <a:rPr lang="en-US" dirty="0"/>
              <a:t>Proposed System</a:t>
            </a:r>
          </a:p>
        </p:txBody>
      </p:sp>
      <p:sp>
        <p:nvSpPr>
          <p:cNvPr id="3" name="Content Placeholder 2">
            <a:extLst>
              <a:ext uri="{FF2B5EF4-FFF2-40B4-BE49-F238E27FC236}">
                <a16:creationId xmlns:a16="http://schemas.microsoft.com/office/drawing/2014/main" id="{D8D3AF49-3872-FF42-BABE-EE9603FC32FB}"/>
              </a:ext>
            </a:extLst>
          </p:cNvPr>
          <p:cNvSpPr>
            <a:spLocks noGrp="1"/>
          </p:cNvSpPr>
          <p:nvPr>
            <p:ph idx="1"/>
          </p:nvPr>
        </p:nvSpPr>
        <p:spPr/>
        <p:txBody>
          <a:bodyPr>
            <a:normAutofit lnSpcReduction="10000"/>
          </a:bodyPr>
          <a:lstStyle/>
          <a:p>
            <a:pPr algn="just"/>
            <a:r>
              <a:rPr lang="en-US" dirty="0"/>
              <a:t>Sentiment Information Extraction</a:t>
            </a:r>
          </a:p>
          <a:p>
            <a:pPr marL="0" indent="0" algn="just">
              <a:buNone/>
            </a:pPr>
            <a:r>
              <a:rPr lang="en-US" dirty="0"/>
              <a:t>Use of mixed sentiment dictionary, a degree adverb dictionary from the Internet, and a negative word dictionary developed by the developers to obtain sentiment elements from opinion sentences. Mixed sentiment dictionary - sentiment words along with their sentiment score.</a:t>
            </a:r>
          </a:p>
          <a:p>
            <a:pPr marL="0" indent="0" algn="just">
              <a:buNone/>
            </a:pPr>
            <a:r>
              <a:rPr lang="en-US" dirty="0"/>
              <a:t>Degree Adverb Dictionary from the Internet - adverb words along</a:t>
            </a:r>
          </a:p>
          <a:p>
            <a:pPr marL="0" indent="0" algn="just">
              <a:buNone/>
            </a:pPr>
            <a:r>
              <a:rPr lang="en-US" dirty="0"/>
              <a:t>with their degree score.</a:t>
            </a:r>
          </a:p>
          <a:p>
            <a:pPr marL="0" indent="0" algn="just">
              <a:buNone/>
            </a:pPr>
            <a:r>
              <a:rPr lang="en-US" dirty="0"/>
              <a:t>Negative word dictionary - database can have many negative words.</a:t>
            </a:r>
          </a:p>
          <a:p>
            <a:pPr marL="0" indent="0" algn="just">
              <a:buNone/>
            </a:pPr>
            <a:r>
              <a:rPr lang="en-US" dirty="0"/>
              <a:t>Use above 3 dictionaries - compare words in opinion sentences to</a:t>
            </a:r>
          </a:p>
          <a:p>
            <a:pPr marL="0" indent="0" algn="just">
              <a:buNone/>
            </a:pPr>
            <a:r>
              <a:rPr lang="en-US" dirty="0"/>
              <a:t>conﬁrm the type of each word and determine the word score.</a:t>
            </a:r>
          </a:p>
        </p:txBody>
      </p:sp>
    </p:spTree>
    <p:extLst>
      <p:ext uri="{BB962C8B-B14F-4D97-AF65-F5344CB8AC3E}">
        <p14:creationId xmlns:p14="http://schemas.microsoft.com/office/powerpoint/2010/main" val="6485147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5DD4E-52F3-0349-B424-F7BBD3DBBCA7}"/>
              </a:ext>
            </a:extLst>
          </p:cNvPr>
          <p:cNvSpPr>
            <a:spLocks noGrp="1"/>
          </p:cNvSpPr>
          <p:nvPr>
            <p:ph type="title"/>
          </p:nvPr>
        </p:nvSpPr>
        <p:spPr/>
        <p:txBody>
          <a:bodyPr/>
          <a:lstStyle/>
          <a:p>
            <a:r>
              <a:rPr lang="en-IN" b="1" dirty="0"/>
              <a:t>Requirement Gathering Techniques Used</a:t>
            </a:r>
            <a:br>
              <a:rPr lang="en-IN" dirty="0"/>
            </a:br>
            <a:endParaRPr lang="en-US" dirty="0"/>
          </a:p>
        </p:txBody>
      </p:sp>
      <p:sp>
        <p:nvSpPr>
          <p:cNvPr id="3" name="Content Placeholder 2">
            <a:extLst>
              <a:ext uri="{FF2B5EF4-FFF2-40B4-BE49-F238E27FC236}">
                <a16:creationId xmlns:a16="http://schemas.microsoft.com/office/drawing/2014/main" id="{A00B6AAC-D6BB-0049-B5CB-F4759CB0A859}"/>
              </a:ext>
            </a:extLst>
          </p:cNvPr>
          <p:cNvSpPr>
            <a:spLocks noGrp="1"/>
          </p:cNvSpPr>
          <p:nvPr>
            <p:ph idx="1"/>
          </p:nvPr>
        </p:nvSpPr>
        <p:spPr/>
        <p:txBody>
          <a:bodyPr/>
          <a:lstStyle/>
          <a:p>
            <a:r>
              <a:rPr lang="en-IN" dirty="0"/>
              <a:t>Brainstorming</a:t>
            </a:r>
            <a:endParaRPr lang="en-US" dirty="0"/>
          </a:p>
          <a:p>
            <a:r>
              <a:rPr lang="en-IN" dirty="0"/>
              <a:t>Document Analysis</a:t>
            </a:r>
          </a:p>
          <a:p>
            <a:r>
              <a:rPr lang="en-IN" dirty="0"/>
              <a:t>Focus Group</a:t>
            </a:r>
          </a:p>
          <a:p>
            <a:r>
              <a:rPr lang="en-IN" dirty="0"/>
              <a:t>Interview</a:t>
            </a:r>
          </a:p>
          <a:p>
            <a:r>
              <a:rPr lang="en-IN" dirty="0"/>
              <a:t>Observation</a:t>
            </a:r>
          </a:p>
          <a:p>
            <a:r>
              <a:rPr lang="en-IN" dirty="0"/>
              <a:t>Prototyping</a:t>
            </a:r>
          </a:p>
        </p:txBody>
      </p:sp>
    </p:spTree>
    <p:extLst>
      <p:ext uri="{BB962C8B-B14F-4D97-AF65-F5344CB8AC3E}">
        <p14:creationId xmlns:p14="http://schemas.microsoft.com/office/powerpoint/2010/main" val="1178220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29541-4B5E-5646-8210-1E45B3D1FD07}"/>
              </a:ext>
            </a:extLst>
          </p:cNvPr>
          <p:cNvSpPr>
            <a:spLocks noGrp="1"/>
          </p:cNvSpPr>
          <p:nvPr>
            <p:ph type="title"/>
          </p:nvPr>
        </p:nvSpPr>
        <p:spPr/>
        <p:txBody>
          <a:bodyPr/>
          <a:lstStyle/>
          <a:p>
            <a:r>
              <a:rPr lang="en-IN" b="1" dirty="0"/>
              <a:t>Hardware and Software Requirements</a:t>
            </a:r>
            <a:endParaRPr lang="en-US" dirty="0"/>
          </a:p>
        </p:txBody>
      </p:sp>
      <p:sp>
        <p:nvSpPr>
          <p:cNvPr id="3" name="Content Placeholder 2">
            <a:extLst>
              <a:ext uri="{FF2B5EF4-FFF2-40B4-BE49-F238E27FC236}">
                <a16:creationId xmlns:a16="http://schemas.microsoft.com/office/drawing/2014/main" id="{AAC0BC51-C43B-A545-8F50-5EA034298218}"/>
              </a:ext>
            </a:extLst>
          </p:cNvPr>
          <p:cNvSpPr>
            <a:spLocks noGrp="1"/>
          </p:cNvSpPr>
          <p:nvPr>
            <p:ph idx="1"/>
          </p:nvPr>
        </p:nvSpPr>
        <p:spPr/>
        <p:txBody>
          <a:bodyPr>
            <a:normAutofit/>
          </a:bodyPr>
          <a:lstStyle/>
          <a:p>
            <a:pPr algn="just"/>
            <a:r>
              <a:rPr lang="en-US" dirty="0"/>
              <a:t>In terms of hardware, a Smart Phone or Desktop Computer (or a laptop), with a compatible class browser is needed at the user end</a:t>
            </a:r>
          </a:p>
          <a:p>
            <a:pPr algn="just"/>
            <a:r>
              <a:rPr lang="en-US" dirty="0"/>
              <a:t>For software there will be fundamentally one platform on which our Web Portal is working is required. Hence any Desktop, Laptop or Smart Phone with a modern browser like the latest versions of Google Chrome, Apple Safari or Microsoft Edge would work </a:t>
            </a:r>
          </a:p>
          <a:p>
            <a:pPr algn="just"/>
            <a:r>
              <a:rPr lang="en-US" dirty="0"/>
              <a:t>Minimum RAM of 2GB and Minimum hard disk space of 5MB .</a:t>
            </a:r>
          </a:p>
        </p:txBody>
      </p:sp>
    </p:spTree>
    <p:extLst>
      <p:ext uri="{BB962C8B-B14F-4D97-AF65-F5344CB8AC3E}">
        <p14:creationId xmlns:p14="http://schemas.microsoft.com/office/powerpoint/2010/main" val="2879882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072A2-708F-094D-869F-FBDAB366AE56}"/>
              </a:ext>
            </a:extLst>
          </p:cNvPr>
          <p:cNvSpPr>
            <a:spLocks noGrp="1"/>
          </p:cNvSpPr>
          <p:nvPr>
            <p:ph type="title"/>
          </p:nvPr>
        </p:nvSpPr>
        <p:spPr/>
        <p:txBody>
          <a:bodyPr/>
          <a:lstStyle/>
          <a:p>
            <a:r>
              <a:rPr lang="en-IN" b="1" dirty="0"/>
              <a:t>Project Definition and Planning</a:t>
            </a:r>
            <a:endParaRPr lang="en-US" dirty="0"/>
          </a:p>
        </p:txBody>
      </p:sp>
      <p:sp>
        <p:nvSpPr>
          <p:cNvPr id="3" name="Content Placeholder 2">
            <a:extLst>
              <a:ext uri="{FF2B5EF4-FFF2-40B4-BE49-F238E27FC236}">
                <a16:creationId xmlns:a16="http://schemas.microsoft.com/office/drawing/2014/main" id="{E5F4B1A9-C947-0749-9177-533C9E3BCEA9}"/>
              </a:ext>
            </a:extLst>
          </p:cNvPr>
          <p:cNvSpPr>
            <a:spLocks noGrp="1"/>
          </p:cNvSpPr>
          <p:nvPr>
            <p:ph idx="1"/>
          </p:nvPr>
        </p:nvSpPr>
        <p:spPr/>
        <p:txBody>
          <a:bodyPr>
            <a:normAutofit/>
          </a:bodyPr>
          <a:lstStyle/>
          <a:p>
            <a:pPr algn="just"/>
            <a:r>
              <a:rPr lang="en-US" dirty="0"/>
              <a:t>Sentiment Analysis and Prediction tool is based on the concept of real time prediction of customer reviews and predict the performance in market. This tool can also be used as prediction for internal working of different departments of large organizations.</a:t>
            </a:r>
          </a:p>
        </p:txBody>
      </p:sp>
    </p:spTree>
    <p:extLst>
      <p:ext uri="{BB962C8B-B14F-4D97-AF65-F5344CB8AC3E}">
        <p14:creationId xmlns:p14="http://schemas.microsoft.com/office/powerpoint/2010/main" val="13490727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1BB41-FF8B-FF4D-8B85-75F6CF9A9123}"/>
              </a:ext>
            </a:extLst>
          </p:cNvPr>
          <p:cNvSpPr>
            <a:spLocks noGrp="1"/>
          </p:cNvSpPr>
          <p:nvPr>
            <p:ph type="title"/>
          </p:nvPr>
        </p:nvSpPr>
        <p:spPr>
          <a:xfrm>
            <a:off x="132352" y="29993"/>
            <a:ext cx="10515600" cy="1325563"/>
          </a:xfrm>
        </p:spPr>
        <p:txBody>
          <a:bodyPr/>
          <a:lstStyle/>
          <a:p>
            <a:r>
              <a:rPr lang="en-US" dirty="0"/>
              <a:t>Project Planning</a:t>
            </a:r>
          </a:p>
        </p:txBody>
      </p:sp>
      <p:pic>
        <p:nvPicPr>
          <p:cNvPr id="4" name="Content Placeholder 3">
            <a:extLst>
              <a:ext uri="{FF2B5EF4-FFF2-40B4-BE49-F238E27FC236}">
                <a16:creationId xmlns:a16="http://schemas.microsoft.com/office/drawing/2014/main" id="{D4C7A7D1-FC30-8843-B639-81853AB6BC00}"/>
              </a:ext>
            </a:extLst>
          </p:cNvPr>
          <p:cNvPicPr>
            <a:picLocks noGrp="1" noChangeAspect="1"/>
          </p:cNvPicPr>
          <p:nvPr>
            <p:ph idx="1"/>
          </p:nvPr>
        </p:nvPicPr>
        <p:blipFill>
          <a:blip r:embed="rId2"/>
          <a:stretch>
            <a:fillRect/>
          </a:stretch>
        </p:blipFill>
        <p:spPr>
          <a:xfrm>
            <a:off x="132352" y="876649"/>
            <a:ext cx="11927295" cy="5825234"/>
          </a:xfrm>
          <a:prstGeom prst="rect">
            <a:avLst/>
          </a:prstGeom>
        </p:spPr>
      </p:pic>
    </p:spTree>
    <p:extLst>
      <p:ext uri="{BB962C8B-B14F-4D97-AF65-F5344CB8AC3E}">
        <p14:creationId xmlns:p14="http://schemas.microsoft.com/office/powerpoint/2010/main" val="32720575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{58904797-E2FB-D043-8AF4-23B3ACB1B722}tf10001062</Template>
  <TotalTime>127</TotalTime>
  <Words>757</Words>
  <Application>Microsoft Macintosh PowerPoint</Application>
  <PresentationFormat>Widescreen</PresentationFormat>
  <Paragraphs>73</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Century Gothic</vt:lpstr>
      <vt:lpstr>Wingdings 3</vt:lpstr>
      <vt:lpstr>Ion</vt:lpstr>
      <vt:lpstr>Sentimental Analysis And Prediction Tool</vt:lpstr>
      <vt:lpstr>Background </vt:lpstr>
      <vt:lpstr>Existing system</vt:lpstr>
      <vt:lpstr>Proposed System</vt:lpstr>
      <vt:lpstr>Proposed System</vt:lpstr>
      <vt:lpstr>Requirement Gathering Techniques Used </vt:lpstr>
      <vt:lpstr>Hardware and Software Requirements</vt:lpstr>
      <vt:lpstr>Project Definition and Planning</vt:lpstr>
      <vt:lpstr>Project Planning</vt:lpstr>
      <vt:lpstr>Implementation Details.</vt:lpstr>
      <vt:lpstr>Testing Scenarios.</vt:lpstr>
      <vt:lpstr>Testing scenario</vt:lpstr>
      <vt:lpstr>Demonstration</vt:lpstr>
      <vt:lpstr>Demonstration</vt:lpstr>
      <vt:lpstr>Demonstration</vt:lpstr>
      <vt:lpstr>Limitations and Future Scope</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Sentimental Analysis And Prediction Tool</dc:title>
  <dc:creator>pritul dave</dc:creator>
  <cp:lastModifiedBy>pritul dave</cp:lastModifiedBy>
  <cp:revision>15</cp:revision>
  <dcterms:created xsi:type="dcterms:W3CDTF">2020-04-09T16:11:00Z</dcterms:created>
  <dcterms:modified xsi:type="dcterms:W3CDTF">2020-10-23T10:10:12Z</dcterms:modified>
</cp:coreProperties>
</file>

<file path=docProps/thumbnail.jpeg>
</file>